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0"/>
  </p:notesMasterIdLst>
  <p:sldIdLst>
    <p:sldId id="256" r:id="rId2"/>
    <p:sldId id="281" r:id="rId3"/>
    <p:sldId id="258" r:id="rId4"/>
    <p:sldId id="314" r:id="rId5"/>
    <p:sldId id="259" r:id="rId6"/>
    <p:sldId id="261" r:id="rId7"/>
    <p:sldId id="263" r:id="rId8"/>
    <p:sldId id="282" r:id="rId9"/>
    <p:sldId id="260" r:id="rId10"/>
    <p:sldId id="313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4" r:id="rId41"/>
    <p:sldId id="283" r:id="rId42"/>
    <p:sldId id="276" r:id="rId43"/>
    <p:sldId id="277" r:id="rId44"/>
    <p:sldId id="278" r:id="rId45"/>
    <p:sldId id="289" r:id="rId46"/>
    <p:sldId id="290" r:id="rId47"/>
    <p:sldId id="315" r:id="rId48"/>
    <p:sldId id="31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D010-D994-BC8D-DF80-0A914CDFD10F}" v="277" dt="2020-02-15T02:33:41.651"/>
    <p1510:client id="{47D697E0-74B5-AAD8-F329-2F736CD27007}" v="685" dt="2020-02-14T04:23:10.417"/>
    <p1510:client id="{8D15CD6D-6FB8-6BF3-2664-28F42D5D9D9A}" v="233" dt="2020-02-17T01:04:09.453"/>
    <p1510:client id="{AE1B6774-161A-4D36-A339-76F3B7F85D4E}" v="55" dt="2020-02-14T01:15:32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You might argue that we type on a keyboard which consists of 26 letters, 10 numbers and various other function buttons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E457C-6C43-40DB-B6B7-9D8B7BBFD7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2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Johnson@newcastle.edu.au" TargetMode="External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#section=window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iscord.gg/sfgpR4kMb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%2F978-3-030-16877-3" TargetMode="External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book/10.1007%2F978-3-030-16877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68-76B9-4275-BF63-7DC0EC6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3CD4-4246-4D40-AA48-846C8AFC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/>
              <a:t>An overall attendance of 80% is required for labs</a:t>
            </a:r>
          </a:p>
          <a:p>
            <a:pPr marL="629920" lvl="1" indent="-305435"/>
            <a:r>
              <a:rPr lang="en-US" dirty="0"/>
              <a:t>Applies to everyone</a:t>
            </a:r>
          </a:p>
        </p:txBody>
      </p:sp>
    </p:spTree>
    <p:extLst>
      <p:ext uri="{BB962C8B-B14F-4D97-AF65-F5344CB8AC3E}">
        <p14:creationId xmlns:p14="http://schemas.microsoft.com/office/powerpoint/2010/main" val="28159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 dirty="0"/>
              <a:t>Programming is quite unforgiving</a:t>
            </a:r>
            <a:endParaRPr lang="en-US" dirty="0"/>
          </a:p>
          <a:p>
            <a:pPr marL="629920" lvl="1" indent="-305435"/>
            <a:r>
              <a:rPr lang="en-US" dirty="0"/>
              <a:t>If you develop code on a private machine it may not work on the university computers</a:t>
            </a:r>
          </a:p>
          <a:p>
            <a:pPr marL="629920" lvl="1" indent="-305435"/>
            <a:r>
              <a:rPr lang="en-US" dirty="0"/>
              <a:t>Assessment demonstration on privately owned laptops is totally fine, if not preferred</a:t>
            </a:r>
          </a:p>
          <a:p>
            <a:pPr marL="305435" indent="-305435"/>
            <a:r>
              <a:rPr lang="en-US" sz="3000" dirty="0"/>
              <a:t>All assessments (except the final exam) are graded during your lab session</a:t>
            </a:r>
          </a:p>
          <a:p>
            <a:pPr marL="629920" lvl="1" indent="-305435"/>
            <a:r>
              <a:rPr lang="en-US" dirty="0"/>
              <a:t>Assessment in a different lab session requires approval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Telling a computer what to do via a list of steps</a:t>
            </a:r>
          </a:p>
          <a:p>
            <a:r>
              <a:rPr lang="en-US" sz="3300" dirty="0"/>
              <a:t>Written in a language the computer can understand</a:t>
            </a:r>
          </a:p>
          <a:p>
            <a:pPr lvl="1"/>
            <a:r>
              <a:rPr lang="en-US" sz="2600" dirty="0"/>
              <a:t>Ideally, the human writing understands it too</a:t>
            </a:r>
          </a:p>
          <a:p>
            <a:r>
              <a:rPr lang="en-US" sz="3300" dirty="0"/>
              <a:t>This course uses the language “Python”</a:t>
            </a:r>
          </a:p>
          <a:p>
            <a:pPr lvl="1"/>
            <a:r>
              <a:rPr lang="en-US" sz="2900" dirty="0"/>
              <a:t>Top language in </a:t>
            </a:r>
            <a:r>
              <a:rPr lang="en-US" sz="2900" dirty="0">
                <a:hlinkClick r:id="rId2"/>
              </a:rPr>
              <a:t>IEEE survey</a:t>
            </a:r>
            <a:r>
              <a:rPr lang="en-US" sz="2900" dirty="0"/>
              <a:t> multiple years running</a:t>
            </a:r>
          </a:p>
          <a:p>
            <a:pPr lvl="1"/>
            <a:r>
              <a:rPr lang="en-US" sz="2900" dirty="0"/>
              <a:t>Incredibly useful in isolation; fantastic platform to learn basics before learning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systems, programming small computers in home appliances, UAVs, wireless sensors, internet of things (IoT) devices, </a:t>
            </a:r>
            <a:r>
              <a:rPr lang="en-US" sz="2800" dirty="0" err="1"/>
              <a:t>etc</a:t>
            </a:r>
            <a:endParaRPr lang="en-US" sz="2800" dirty="0"/>
          </a:p>
          <a:p>
            <a:pPr lvl="2"/>
            <a:r>
              <a:rPr lang="en-US" sz="2800" dirty="0"/>
              <a:t>You will all do this in ENGG1500 on the “STM32" microcontroller platform using </a:t>
            </a:r>
            <a:r>
              <a:rPr lang="en-US" sz="2800" dirty="0" err="1"/>
              <a:t>microPython</a:t>
            </a:r>
            <a:endParaRPr lang="en-US" sz="2800" dirty="0"/>
          </a:p>
          <a:p>
            <a:pPr lvl="1"/>
            <a:r>
              <a:rPr lang="en-US" sz="2800" dirty="0"/>
              <a:t>Control systems – MATLAB (possibly also Python)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800" dirty="0"/>
              <a:t>Numerical methods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MECH/CHEM/Medical/Aerospace</a:t>
            </a:r>
          </a:p>
          <a:p>
            <a:pPr marL="629435" lvl="1" indent="-305435"/>
            <a:r>
              <a:rPr lang="en-US" dirty="0"/>
              <a:t>Arduino platform (Medical) used in ENGG1500</a:t>
            </a:r>
          </a:p>
          <a:p>
            <a:pPr marL="629920" lvl="1" indent="-305435"/>
            <a:r>
              <a:rPr lang="en-US" dirty="0"/>
              <a:t>Many of you will program embedded systems in C later on</a:t>
            </a:r>
          </a:p>
          <a:p>
            <a:pPr marL="899795" lvl="2" indent="-269875"/>
            <a:r>
              <a:rPr lang="en-US" dirty="0"/>
              <a:t>MECH 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899795" lvl="2" indent="-269875"/>
            <a:r>
              <a:rPr lang="en-US" dirty="0"/>
              <a:t>Almost all medical equipment is an "embedded" system</a:t>
            </a:r>
          </a:p>
          <a:p>
            <a:pPr marL="629920" lvl="1" indent="-305435"/>
            <a:r>
              <a:rPr lang="en-US" dirty="0"/>
              <a:t>MATLAB is used extensively for various applications, Python slowly taking over</a:t>
            </a:r>
          </a:p>
          <a:p>
            <a:pPr marL="899795" lvl="2" indent="-269875"/>
            <a:r>
              <a:rPr lang="en-US" dirty="0"/>
              <a:t>Ask your demonstrators in other courses?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pPr marL="305435" indent="-305435"/>
            <a:r>
              <a:rPr lang="en-AU" sz="4000"/>
              <a:t>How is this relevant to this course?</a:t>
            </a:r>
            <a:endParaRPr lang="en-US"/>
          </a:p>
          <a:p>
            <a:pPr marL="629920" lvl="1" indent="-305435"/>
            <a:r>
              <a:rPr lang="en-AU" sz="2900"/>
              <a:t>In order to write instructions (programming), you must have a relevant understanding of how computers work</a:t>
            </a:r>
          </a:p>
          <a:p>
            <a:pPr marL="305435" indent="-305435"/>
            <a:r>
              <a:rPr lang="en-AU" sz="4000"/>
              <a:t>A Computer is an electronic device designed to perform calculations very quickly</a:t>
            </a:r>
          </a:p>
          <a:p>
            <a:pPr marL="305435" indent="-305435"/>
            <a:r>
              <a:rPr lang="en-AU" sz="4000"/>
              <a:t>This seems rather restrictive, just performing mathematics</a:t>
            </a:r>
          </a:p>
          <a:p>
            <a:pPr marL="305435" indent="-305435"/>
            <a:r>
              <a:rPr lang="en-AU" sz="4000"/>
              <a:t>But when you consider its other capabilities</a:t>
            </a:r>
          </a:p>
          <a:p>
            <a:pPr marL="629920" lvl="1" indent="-305435"/>
            <a:r>
              <a:rPr lang="en-AU" sz="3200"/>
              <a:t>Speed</a:t>
            </a:r>
          </a:p>
          <a:p>
            <a:pPr marL="629920" lvl="1" indent="-305435"/>
            <a:r>
              <a:rPr lang="en-AU" sz="3200"/>
              <a:t>Communication with other electronic devices (peripherals)</a:t>
            </a:r>
          </a:p>
          <a:p>
            <a:pPr marL="305435" indent="-305435"/>
            <a:r>
              <a:rPr lang="en-AU" sz="4000"/>
              <a:t>Then mathematics gives you </a:t>
            </a:r>
          </a:p>
          <a:p>
            <a:pPr marL="629920" lvl="1" indent="-305435"/>
            <a:r>
              <a:rPr lang="en-AU" sz="3200"/>
              <a:t>A word processor, sinus rhythms of a person's heart, how the ailerons should move to bank a plane, how a robot should weld a car body, how much heat is needed to maintain a chemical reaction, weather predictions, etc.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</a:t>
            </a:r>
            <a:r>
              <a:rPr lang="en-AU" sz="3300" i="1" dirty="0"/>
              <a:t>input</a:t>
            </a:r>
            <a:r>
              <a:rPr lang="en-AU" sz="3300" dirty="0"/>
              <a:t>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</a:t>
            </a:r>
            <a:r>
              <a:rPr lang="en-AU" sz="3300" i="1" dirty="0"/>
              <a:t>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i="1" dirty="0"/>
              <a:t>Processing</a:t>
            </a:r>
            <a:r>
              <a:rPr lang="en-AU" dirty="0"/>
              <a:t> is the main function of a computer</a:t>
            </a:r>
            <a:endParaRPr lang="en-US" dirty="0"/>
          </a:p>
          <a:p>
            <a:pPr marL="305435" indent="-305435"/>
            <a:r>
              <a:rPr lang="en-AU" dirty="0"/>
              <a:t>Once the input for a calculation is available, the computer will perform some processing</a:t>
            </a:r>
          </a:p>
          <a:p>
            <a:pPr marL="305435" indent="-305435"/>
            <a:r>
              <a:rPr lang="en-AU" dirty="0"/>
              <a:t>Processing is a series of manipulations performed on the input</a:t>
            </a:r>
          </a:p>
          <a:p>
            <a:pPr marL="629920" lvl="1" indent="-305435"/>
            <a:r>
              <a:rPr lang="en-AU" dirty="0"/>
              <a:t>This involves following a very specific set of instructions</a:t>
            </a:r>
          </a:p>
          <a:p>
            <a:pPr marL="899795" lvl="2" indent="-269875"/>
            <a:r>
              <a:rPr lang="en-AU" dirty="0"/>
              <a:t>Instructions can be ADD, SUB, MUL, DIV, MOV, SQRT, etc...</a:t>
            </a:r>
          </a:p>
          <a:p>
            <a:pPr marL="629920" lvl="1" indent="-305435"/>
            <a:r>
              <a:rPr lang="en-AU" dirty="0"/>
              <a:t>The writing of those instructions is called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</a:t>
            </a:r>
            <a:r>
              <a:rPr lang="en-AU" i="1" dirty="0"/>
              <a:t>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</a:t>
            </a:r>
            <a:r>
              <a:rPr lang="en-AU" i="1" dirty="0"/>
              <a:t>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05435" indent="-305435"/>
            <a:r>
              <a:rPr lang="en-US" dirty="0"/>
              <a:t>Course Co-Ordinator: Prof. Steven Weller</a:t>
            </a:r>
          </a:p>
          <a:p>
            <a:pPr marL="629920" lvl="1" indent="-305435"/>
            <a:r>
              <a:rPr lang="en-US" dirty="0">
                <a:hlinkClick r:id="rId2"/>
              </a:rPr>
              <a:t>Steven.Weller@newcastle.edu.au</a:t>
            </a:r>
            <a:endParaRPr lang="en-US" dirty="0"/>
          </a:p>
          <a:p>
            <a:pPr marL="305920" indent="-305435"/>
            <a:r>
              <a:rPr lang="en-US" dirty="0"/>
              <a:t>Prof. Sarah Johnson</a:t>
            </a:r>
          </a:p>
          <a:p>
            <a:pPr marL="629920" lvl="1" indent="-305435"/>
            <a:r>
              <a:rPr lang="en-US" dirty="0">
                <a:hlinkClick r:id="rId3"/>
              </a:rPr>
              <a:t>Sarah.Johnson@newcastle.edu.au</a:t>
            </a:r>
            <a:endParaRPr lang="en-US" dirty="0"/>
          </a:p>
          <a:p>
            <a:pPr marL="305920" indent="-305435"/>
            <a:r>
              <a:rPr lang="en-US" dirty="0"/>
              <a:t>Mr. Brenton Schulz</a:t>
            </a:r>
          </a:p>
          <a:p>
            <a:pPr marL="629920" lvl="1" indent="-305435"/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marL="305920" indent="-305435"/>
            <a:r>
              <a:rPr lang="en-US" dirty="0"/>
              <a:t>See course outline for consultation hours</a:t>
            </a:r>
          </a:p>
          <a:p>
            <a:pPr marL="305435" indent="-305435"/>
            <a:r>
              <a:rPr lang="en-US" dirty="0"/>
              <a:t>Lab demonstrators</a:t>
            </a:r>
          </a:p>
          <a:p>
            <a:pPr marL="629920" lvl="1" indent="-305435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marL="899795" lvl="2" indent="-269875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pPr marL="305435" indent="-305435"/>
            <a:r>
              <a:rPr lang="en-AU" sz="5100" dirty="0"/>
              <a:t>An output device is any peripheral that takes a series of ON/OFF voltages and manipulates them into something useful or human readable</a:t>
            </a:r>
            <a:endParaRPr lang="en-US" dirty="0"/>
          </a:p>
          <a:p>
            <a:pPr marL="305435" indent="-305435"/>
            <a:r>
              <a:rPr lang="en-AU" sz="5100" dirty="0"/>
              <a:t>Examples:</a:t>
            </a:r>
          </a:p>
          <a:p>
            <a:pPr marL="629920" lvl="1" indent="-305435"/>
            <a:r>
              <a:rPr lang="en-AU" sz="4400" dirty="0"/>
              <a:t>Printer</a:t>
            </a:r>
          </a:p>
          <a:p>
            <a:pPr marL="629920" lvl="1" indent="-305435"/>
            <a:r>
              <a:rPr lang="en-AU" sz="4400" dirty="0"/>
              <a:t>Monitor</a:t>
            </a:r>
          </a:p>
          <a:p>
            <a:pPr marL="629920" lvl="1" indent="-305435"/>
            <a:r>
              <a:rPr lang="en-AU" sz="4400" dirty="0"/>
              <a:t>Automotive cruise control throttle actuators</a:t>
            </a:r>
          </a:p>
          <a:p>
            <a:pPr marL="629920" lvl="1" indent="-305435"/>
            <a:r>
              <a:rPr lang="en-AU" sz="4400" dirty="0"/>
              <a:t>LCD showing the oxygenation level of a patient’s blood</a:t>
            </a:r>
          </a:p>
          <a:p>
            <a:pPr marL="629920" lvl="1" indent="-305435"/>
            <a:r>
              <a:rPr lang="en-AU" sz="4400" dirty="0"/>
              <a:t>Rudder adjustment in a fly by wire system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  <a:p>
            <a:pPr lvl="2"/>
            <a:r>
              <a:rPr lang="en-AU" dirty="0"/>
              <a:t>More detail is in ELEC1710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pPr marL="305435" indent="-305435"/>
            <a:r>
              <a:rPr lang="en-US" dirty="0"/>
              <a:t>Computers can only process numbers</a:t>
            </a:r>
          </a:p>
          <a:p>
            <a:pPr marL="305435" indent="-305435"/>
            <a:r>
              <a:rPr lang="en-US" dirty="0"/>
              <a:t>Things that aren’t numbers need numerical "codes"</a:t>
            </a:r>
          </a:p>
          <a:p>
            <a:pPr marL="629920" lvl="1" indent="-305435"/>
            <a:r>
              <a:rPr lang="en-US" dirty="0"/>
              <a:t>Text: ASCII and Unicode</a:t>
            </a:r>
          </a:p>
          <a:p>
            <a:pPr marL="629920" lvl="1" indent="-305435"/>
            <a:r>
              <a:rPr lang="en-US" dirty="0"/>
              <a:t>Pictures: most commonly, each </a:t>
            </a:r>
            <a:r>
              <a:rPr lang="en-US" i="1" dirty="0"/>
              <a:t>pixel</a:t>
            </a:r>
            <a:r>
              <a:rPr lang="en-US" dirty="0"/>
              <a:t> is allocated a red-green-blue intensity value</a:t>
            </a:r>
          </a:p>
          <a:p>
            <a:pPr marL="629920" lvl="1" indent="-305435"/>
            <a:r>
              <a:rPr lang="en-US" dirty="0"/>
              <a:t>Sound: the “waveform” is sampled at regular intervals and stored as a series of numbers</a:t>
            </a:r>
          </a:p>
          <a:p>
            <a:pPr marL="629920" lvl="1" indent="-305435"/>
            <a:r>
              <a:rPr lang="en-US" dirty="0"/>
              <a:t>(NB: multiple standards exist for all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(the Python </a:t>
            </a:r>
            <a:r>
              <a:rPr lang="en-AU" i="1" dirty="0"/>
              <a:t>interpreter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(known as the i</a:t>
            </a:r>
            <a:r>
              <a:rPr lang="en-AU" i="1" dirty="0"/>
              <a:t>nstruction Set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e.g., Add 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“High level”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9243291" cy="3678303"/>
          </a:xfrm>
        </p:spPr>
        <p:txBody>
          <a:bodyPr anchor="t" anchorCtr="0">
            <a:normAutofit/>
          </a:bodyPr>
          <a:lstStyle/>
          <a:p>
            <a:pPr marL="305435" indent="-305435"/>
            <a:r>
              <a:rPr lang="en-AU" dirty="0"/>
              <a:t>The processor can only understand machine code</a:t>
            </a:r>
            <a:endParaRPr lang="en-US" dirty="0"/>
          </a:p>
          <a:p>
            <a:pPr marL="629920" lvl="1" indent="-305435"/>
            <a:r>
              <a:rPr lang="en-AU" dirty="0"/>
              <a:t>Example, one instruction for an x86 based CPU </a:t>
            </a:r>
          </a:p>
          <a:p>
            <a:pPr marL="899795" lvl="2" indent="-269875"/>
            <a:r>
              <a:rPr lang="en-AU" dirty="0"/>
              <a:t>0110 0110 1000 0011 1100 0000 0000 1010 </a:t>
            </a:r>
          </a:p>
          <a:p>
            <a:pPr marL="899795" lvl="2" indent="-269875"/>
            <a:r>
              <a:rPr lang="en-AU" dirty="0"/>
              <a:t>Difficult for humans to understand</a:t>
            </a:r>
          </a:p>
          <a:p>
            <a:pPr marL="629920" lvl="1" indent="-305435"/>
            <a:r>
              <a:rPr lang="en-AU" dirty="0"/>
              <a:t>Very processor specific</a:t>
            </a:r>
          </a:p>
          <a:p>
            <a:pPr marL="899795" lvl="2" indent="-269875"/>
            <a:r>
              <a:rPr lang="en-AU" dirty="0"/>
              <a:t>Will not be understood by another processor</a:t>
            </a:r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/>
              <a:t>Assembly Language</a:t>
            </a:r>
            <a:endParaRPr lang="en-US"/>
          </a:p>
          <a:p>
            <a:pPr marL="629920" lvl="1" indent="-305435"/>
            <a:r>
              <a:rPr lang="en-AU"/>
              <a:t>Uses simple mnemonics to describe the purpose of the instruction</a:t>
            </a:r>
          </a:p>
          <a:p>
            <a:pPr marL="629920" lvl="1" indent="-305435"/>
            <a:r>
              <a:rPr lang="en-AU"/>
              <a:t>Example, one instruction for a x86 based CPU</a:t>
            </a:r>
          </a:p>
          <a:p>
            <a:pPr marL="899795" lvl="2" indent="-269875"/>
            <a:r>
              <a:rPr lang="en-AU"/>
              <a:t>Machine code: 0110 0110 1000 0011 1100 0000 0000 1010</a:t>
            </a:r>
          </a:p>
          <a:p>
            <a:pPr marL="899795" lvl="2" indent="-269875"/>
            <a:r>
              <a:rPr lang="en-AU"/>
              <a:t>Assembly language: </a:t>
            </a: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marL="629920" lvl="1" indent="-305435"/>
            <a:r>
              <a:rPr lang="en-AU"/>
              <a:t>A bit easier for humans to understand</a:t>
            </a:r>
          </a:p>
          <a:p>
            <a:pPr marL="629920" lvl="1" indent="-305435"/>
            <a:r>
              <a:rPr lang="en-AU"/>
              <a:t>Still processor specific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regularly,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pPr marL="305435" indent="-305435"/>
            <a:r>
              <a:rPr lang="en-AU" dirty="0"/>
              <a:t>High level Languages (C, MATLAB, Java, Python, C++, FORTRAN,…)</a:t>
            </a:r>
            <a:endParaRPr lang="en-US" dirty="0"/>
          </a:p>
          <a:p>
            <a:pPr marL="629920" lvl="1" indent="-305435"/>
            <a:r>
              <a:rPr lang="en-AU" dirty="0"/>
              <a:t>Uses more human readable text-based code</a:t>
            </a:r>
          </a:p>
          <a:p>
            <a:pPr marL="629920" lvl="1" indent="-305435"/>
            <a:r>
              <a:rPr lang="en-AU" dirty="0"/>
              <a:t>Increases the complexity of each line of code so that common calculations can be done with fewer lines</a:t>
            </a:r>
          </a:p>
          <a:p>
            <a:pPr marL="629920" lvl="1" indent="-305435"/>
            <a:r>
              <a:rPr lang="en-AU" dirty="0"/>
              <a:t>Example, one instruction for a x86 based CPU 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/>
                <a:cs typeface="Courier New"/>
              </a:rPr>
              <a:t>ADD AX, 10</a:t>
            </a:r>
          </a:p>
          <a:p>
            <a:pPr marL="899795" lvl="2" indent="-269875"/>
            <a:r>
              <a:rPr lang="en-AU" dirty="0"/>
              <a:t>In Python: </a:t>
            </a:r>
            <a:r>
              <a:rPr lang="en-AU" dirty="0">
                <a:latin typeface="Courier New"/>
                <a:cs typeface="Courier New"/>
              </a:rPr>
              <a:t>x = x + 10;</a:t>
            </a:r>
          </a:p>
          <a:p>
            <a:pPr marL="629920" lvl="1" indent="-305435"/>
            <a:r>
              <a:rPr lang="en-AU" dirty="0"/>
              <a:t>Much easier for humans to understand</a:t>
            </a:r>
          </a:p>
          <a:p>
            <a:pPr marL="629920" lvl="1" indent="-305435"/>
            <a:r>
              <a:rPr lang="en-AU" dirty="0"/>
              <a:t>Not processor specific</a:t>
            </a:r>
          </a:p>
          <a:p>
            <a:pPr marL="629920" lvl="1" indent="-305435"/>
            <a:r>
              <a:rPr lang="en-AU" dirty="0"/>
              <a:t>Allows writing of much more complicated instructions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01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6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processing,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3149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Python is an </a:t>
            </a:r>
            <a:r>
              <a:rPr lang="en-US" i="1" dirty="0"/>
              <a:t>interpreted</a:t>
            </a:r>
            <a:r>
              <a:rPr lang="en-US" dirty="0"/>
              <a:t> language</a:t>
            </a:r>
          </a:p>
          <a:p>
            <a:pPr marL="629920" lvl="1" indent="-305435"/>
            <a:r>
              <a:rPr lang="en-US" dirty="0"/>
              <a:t>This means an </a:t>
            </a:r>
            <a:r>
              <a:rPr lang="en-US" i="1" dirty="0"/>
              <a:t>interpreter </a:t>
            </a:r>
            <a:r>
              <a:rPr lang="en-US" dirty="0"/>
              <a:t>takes code from a text file or command prompt and converts it into machine instructions “on the fly”</a:t>
            </a:r>
          </a:p>
          <a:p>
            <a:pPr marL="629920" lvl="1" indent="-305435"/>
            <a:r>
              <a:rPr lang="en-US" dirty="0"/>
              <a:t>Machine instructions are then 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 indent="-269875"/>
            <a:r>
              <a:rPr lang="en-US" sz="2400" dirty="0"/>
              <a:t>In this course "computer" will be a PC or laptop</a:t>
            </a:r>
          </a:p>
          <a:p>
            <a:pPr marL="1485900" lvl="2" indent="-269875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pPr marL="305435" indent="-305435"/>
            <a:r>
              <a:rPr lang="en-US" dirty="0"/>
              <a:t>We will use the PyCharm integrated development environment (IDE)</a:t>
            </a:r>
          </a:p>
          <a:p>
            <a:pPr marL="629435" lvl="1" indent="-305435"/>
            <a:r>
              <a:rPr lang="en-US" dirty="0"/>
              <a:t>Download “community edition” from: </a:t>
            </a:r>
            <a:r>
              <a:rPr lang="en-US" dirty="0">
                <a:hlinkClick r:id="rId2"/>
              </a:rPr>
              <a:t>https://www.jetbrains.com/pycharm/download/#section=windows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Python 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8825659" cy="4478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Moving data into and out of a Python program</a:t>
            </a:r>
          </a:p>
          <a:p>
            <a:pPr lvl="1"/>
            <a:r>
              <a:rPr lang="en-US" i="1" dirty="0"/>
              <a:t>Standard Input</a:t>
            </a:r>
            <a:r>
              <a:rPr lang="en-US" dirty="0"/>
              <a:t>: text characters read from a keyboard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/>
              <a:t>console. </a:t>
            </a:r>
          </a:p>
          <a:p>
            <a:pPr lvl="1"/>
            <a:r>
              <a:rPr lang="en-US" dirty="0"/>
              <a:t>File I/O: from or to files stored on a hard disk / USB flash drive / </a:t>
            </a:r>
            <a:r>
              <a:rPr lang="en-US" dirty="0" err="1"/>
              <a:t>etc</a:t>
            </a:r>
            <a:endParaRPr lang="en-US" i="1" dirty="0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8825659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Other input/output methods beyond this course:</a:t>
            </a:r>
          </a:p>
          <a:p>
            <a:pPr lvl="1"/>
            <a:r>
              <a:rPr lang="en-US" sz="2000"/>
              <a:t>Microcontroller pins (GPIO – in ENGG1500 and ELEC1710)</a:t>
            </a:r>
          </a:p>
          <a:p>
            <a:pPr lvl="1"/>
            <a:r>
              <a:rPr lang="en-US" sz="2000"/>
              <a:t>Embedded systems communication standards, Covered in ELEC2720, ELEC3730, MCHA-something</a:t>
            </a:r>
          </a:p>
          <a:p>
            <a:pPr lvl="2"/>
            <a:r>
              <a:rPr lang="en-US"/>
              <a:t>I2C</a:t>
            </a:r>
          </a:p>
          <a:p>
            <a:pPr lvl="2"/>
            <a:r>
              <a:rPr lang="en-US"/>
              <a:t>SPI</a:t>
            </a:r>
          </a:p>
          <a:p>
            <a:pPr lvl="2"/>
            <a:r>
              <a:rPr lang="en-US"/>
              <a:t>UART</a:t>
            </a:r>
          </a:p>
          <a:p>
            <a:pPr lvl="1"/>
            <a:r>
              <a:rPr lang="en-US" sz="2000"/>
              <a:t>TCP/IP networking</a:t>
            </a:r>
          </a:p>
          <a:p>
            <a:pPr lvl="1"/>
            <a:r>
              <a:rPr lang="en-US" sz="2000"/>
              <a:t>USB devices</a:t>
            </a:r>
          </a:p>
          <a:p>
            <a:pPr lvl="1"/>
            <a:r>
              <a:rPr lang="en-US" sz="2000"/>
              <a:t>Loads of others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Python programs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563F7-E75F-4219-A731-72A465CD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an </a:t>
            </a:r>
            <a:r>
              <a:rPr lang="en-US" i="1" dirty="0"/>
              <a:t>interpreted</a:t>
            </a:r>
            <a:r>
              <a:rPr lang="en-US" dirty="0"/>
              <a:t> language Python programs can be just one line:</a:t>
            </a:r>
          </a:p>
          <a:p>
            <a:pPr lvl="1"/>
            <a:r>
              <a:rPr lang="en-US" dirty="0"/>
              <a:t>Examples (introduce PyCharm, run live!)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1+1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print(1+1)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A006-B23C-46C5-9907-3337099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3B86-2F73-4685-84AA-9FB273B1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will be utilizing Discord</a:t>
            </a:r>
          </a:p>
          <a:p>
            <a:pPr lvl="1"/>
            <a:r>
              <a:rPr lang="en-US" dirty="0"/>
              <a:t>Invite link: </a:t>
            </a:r>
            <a:r>
              <a:rPr lang="en-US" dirty="0">
                <a:hlinkClick r:id="rId2"/>
              </a:rPr>
              <a:t>https://discord.gg/sfgpR4kMbN</a:t>
            </a:r>
            <a:endParaRPr lang="en-US" dirty="0"/>
          </a:p>
          <a:p>
            <a:r>
              <a:rPr lang="en-US" dirty="0"/>
              <a:t>Great for:</a:t>
            </a:r>
          </a:p>
          <a:p>
            <a:pPr lvl="1"/>
            <a:r>
              <a:rPr lang="en-US" dirty="0"/>
              <a:t>Quick questions</a:t>
            </a:r>
          </a:p>
          <a:p>
            <a:pPr lvl="2"/>
            <a:r>
              <a:rPr lang="en-US" dirty="0"/>
              <a:t>Much faster than email!</a:t>
            </a:r>
          </a:p>
          <a:p>
            <a:pPr lvl="1"/>
            <a:r>
              <a:rPr lang="en-US" dirty="0"/>
              <a:t>Connecting with peers</a:t>
            </a:r>
          </a:p>
          <a:p>
            <a:r>
              <a:rPr lang="en-US" dirty="0"/>
              <a:t>Can be used as online consultation if Zoom doesn’t work</a:t>
            </a:r>
          </a:p>
          <a:p>
            <a:r>
              <a:rPr lang="en-US" dirty="0"/>
              <a:t>Staff will participate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70BF-8EEB-48DB-BBDA-7A975E4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20" y="2514472"/>
            <a:ext cx="223868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 </a:t>
            </a:r>
            <a:r>
              <a:rPr lang="en-US" sz="2600" dirty="0"/>
              <a:t>is different from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print(hello)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 hello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syntax rules in programming are typically </a:t>
            </a:r>
            <a:r>
              <a:rPr lang="en-US" b="1" dirty="0"/>
              <a:t>very</a:t>
            </a:r>
            <a:r>
              <a:rPr lang="en-US" dirty="0"/>
              <a:t> strict</a:t>
            </a:r>
          </a:p>
          <a:p>
            <a:r>
              <a:rPr lang="en-US" dirty="0"/>
              <a:t>Incorrect syntax can result in Python generating syntax errors</a:t>
            </a:r>
          </a:p>
          <a:p>
            <a:r>
              <a:rPr lang="en-US" dirty="0" err="1"/>
              <a:t>Eg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91E8A-57C8-4520-A439-BD27701E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1" y="4382218"/>
            <a:ext cx="613495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Most programming languages are </a:t>
            </a:r>
            <a:r>
              <a:rPr lang="en-US" i="1" dirty="0"/>
              <a:t>case sensitive</a:t>
            </a:r>
            <a:r>
              <a:rPr lang="en-US" dirty="0"/>
              <a:t>.</a:t>
            </a:r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dirty="0">
                <a:cs typeface="Courier New"/>
              </a:rPr>
              <a:t>Fundamental reason: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are different ASCII characters</a:t>
            </a:r>
          </a:p>
          <a:p>
            <a:pPr lvl="1"/>
            <a:r>
              <a:rPr lang="en-US" dirty="0">
                <a:cs typeface="Courier New"/>
              </a:rPr>
              <a:t>ASCII maps letters to numbers because computers only work with numbers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</a:t>
            </a:r>
            <a:r>
              <a:rPr lang="en-US" i="1" dirty="0">
                <a:cs typeface="Courier New"/>
              </a:rPr>
              <a:t>standard input </a:t>
            </a:r>
            <a:r>
              <a:rPr lang="en-US" dirty="0">
                <a:cs typeface="Courier New"/>
              </a:rPr>
              <a:t>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input()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>
                <a:cs typeface="Courier New"/>
              </a:rPr>
              <a:t>number </a:t>
            </a:r>
            <a:r>
              <a:rPr lang="en-US" dirty="0">
                <a:cs typeface="Courier New"/>
              </a:rPr>
              <a:t>13</a:t>
            </a:r>
          </a:p>
          <a:p>
            <a:r>
              <a:rPr lang="en-US" dirty="0"/>
              <a:t>Example: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input(“Type a number:”) </a:t>
            </a:r>
            <a:r>
              <a:rPr lang="en-US" dirty="0"/>
              <a:t>followed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r>
              <a:rPr lang="en-US" dirty="0"/>
              <a:t>Huh? What was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thing?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They are used to store numbers while your program runs</a:t>
            </a:r>
          </a:p>
          <a:p>
            <a:r>
              <a:rPr lang="en-US" dirty="0">
                <a:cs typeface="Courier New"/>
              </a:rPr>
              <a:t>Today we will run an example with </a:t>
            </a:r>
            <a:r>
              <a:rPr lang="en-US" i="1" dirty="0">
                <a:cs typeface="Courier New"/>
              </a:rPr>
              <a:t>integer </a:t>
            </a:r>
            <a:r>
              <a:rPr lang="en-US" dirty="0">
                <a:cs typeface="Courier New"/>
              </a:rPr>
              <a:t>variables</a:t>
            </a:r>
          </a:p>
          <a:p>
            <a:pPr lvl="1"/>
            <a:r>
              <a:rPr lang="en-US" dirty="0">
                <a:cs typeface="Courier New"/>
              </a:rPr>
              <a:t>In Python 3.x integers have no (practical) upper limit</a:t>
            </a:r>
          </a:p>
          <a:p>
            <a:pPr lvl="2"/>
            <a:r>
              <a:rPr lang="en-US" dirty="0">
                <a:cs typeface="Courier New"/>
              </a:rPr>
              <a:t>Factorial example later on</a:t>
            </a:r>
          </a:p>
          <a:p>
            <a:pPr lvl="1"/>
            <a:r>
              <a:rPr lang="en-US" dirty="0">
                <a:cs typeface="Courier New"/>
              </a:rPr>
              <a:t>More details in the coming weeks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Concept: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marL="629920" lvl="1" indent="-305435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pPr marL="629920" lvl="1" indent="-305435"/>
            <a:r>
              <a:rPr lang="en-US" dirty="0"/>
              <a:t>You can read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a + 5</a:t>
            </a:r>
            <a:r>
              <a:rPr lang="en-US" dirty="0"/>
              <a:t>" as "a </a:t>
            </a:r>
            <a:r>
              <a:rPr lang="en-US" b="1" dirty="0"/>
              <a:t>becomes </a:t>
            </a:r>
            <a:r>
              <a:rPr lang="en-US" dirty="0"/>
              <a:t>a plus 5“</a:t>
            </a:r>
          </a:p>
          <a:p>
            <a:pPr marL="899920" lvl="2" indent="-305435"/>
            <a:r>
              <a:rPr lang="en-US" dirty="0"/>
              <a:t>The value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a+5</a:t>
            </a:r>
            <a:r>
              <a:rPr lang="en-US" dirty="0"/>
              <a:t>” is calculated and replaces the old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2;</a:t>
            </a: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b</a:t>
            </a:r>
            <a:r>
              <a:rPr lang="en-US" dirty="0">
                <a:latin typeface="Century Gothic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37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Example 1: Type Python commands which:</a:t>
            </a:r>
          </a:p>
          <a:p>
            <a:pPr lvl="1"/>
            <a:r>
              <a:rPr lang="en-US" dirty="0"/>
              <a:t>Reads 2 integers from the keyboard (from the “Python console”)</a:t>
            </a:r>
            <a:endParaRPr lang="en-US" dirty="0">
              <a:cs typeface="Courier New"/>
            </a:endParaRP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r>
              <a:rPr lang="en-US" dirty="0">
                <a:cs typeface="Courier New"/>
              </a:rPr>
              <a:t>Example 2: Type Python commands which</a:t>
            </a:r>
          </a:p>
          <a:p>
            <a:pPr lvl="1"/>
            <a:r>
              <a:rPr lang="en-US" dirty="0">
                <a:cs typeface="Courier New"/>
              </a:rPr>
              <a:t>Reads an integer from the Python console</a:t>
            </a:r>
          </a:p>
          <a:p>
            <a:pPr lvl="1"/>
            <a:r>
              <a:rPr lang="en-US" dirty="0">
                <a:cs typeface="Courier New"/>
              </a:rPr>
              <a:t>Calculates its factorial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pPr lvl="1"/>
            <a:r>
              <a:rPr lang="en-US" dirty="0">
                <a:cs typeface="Courier New"/>
              </a:rPr>
              <a:t>NB: This will use the math </a:t>
            </a:r>
            <a:r>
              <a:rPr lang="en-US" i="1" dirty="0">
                <a:cs typeface="Courier New"/>
              </a:rPr>
              <a:t>library</a:t>
            </a:r>
            <a:r>
              <a:rPr lang="en-US" dirty="0">
                <a:cs typeface="Courier New"/>
              </a:rPr>
              <a:t> – more on libraries next week 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5E7D-67D8-4A60-9DE7-F4CEC804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C1E9-27E8-4377-BD42-8EE9C6B1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previous 2 examples without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lvl="1"/>
            <a:r>
              <a:rPr lang="en-US" dirty="0"/>
              <a:t>There are always multiple ways to solve the same problem!</a:t>
            </a:r>
          </a:p>
        </p:txBody>
      </p:sp>
    </p:spTree>
    <p:extLst>
      <p:ext uri="{BB962C8B-B14F-4D97-AF65-F5344CB8AC3E}">
        <p14:creationId xmlns:p14="http://schemas.microsoft.com/office/powerpoint/2010/main" val="71299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CE01-9DD3-4589-AB0D-BC3947E5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E205-D871-4B22-9EB9-379D9A9F5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PyCharm “Community” edition</a:t>
            </a:r>
          </a:p>
          <a:p>
            <a:pPr lvl="1"/>
            <a:r>
              <a:rPr lang="en-US" dirty="0"/>
              <a:t>Download from: </a:t>
            </a:r>
            <a:r>
              <a:rPr lang="en-US" dirty="0">
                <a:hlinkClick r:id="rId2"/>
              </a:rPr>
              <a:t>https://www.jetbrains.com/pycharm/download/</a:t>
            </a:r>
            <a:endParaRPr lang="en-US" dirty="0"/>
          </a:p>
          <a:p>
            <a:pPr lvl="1"/>
            <a:r>
              <a:rPr lang="en-US"/>
              <a:t>Installation details in Week 1 lab notes</a:t>
            </a:r>
            <a:endParaRPr lang="en-US" dirty="0"/>
          </a:p>
          <a:p>
            <a:r>
              <a:rPr lang="en-US" dirty="0"/>
              <a:t>Read textbook Chapter 1: </a:t>
            </a:r>
          </a:p>
          <a:p>
            <a:pPr lvl="1"/>
            <a:r>
              <a:rPr lang="en-US" dirty="0"/>
              <a:t>Direct link: </a:t>
            </a:r>
            <a:r>
              <a:rPr lang="en-US" dirty="0">
                <a:hlinkClick r:id="rId3"/>
              </a:rPr>
              <a:t>https://link.springer.com/book/10.1007%2F978-3-030-16877-3</a:t>
            </a:r>
            <a:endParaRPr lang="en-US" dirty="0"/>
          </a:p>
          <a:p>
            <a:pPr lvl="1"/>
            <a:r>
              <a:rPr lang="en-US" dirty="0"/>
              <a:t>Run examples as you go!</a:t>
            </a:r>
          </a:p>
          <a:p>
            <a:r>
              <a:rPr lang="en-US" dirty="0"/>
              <a:t>Read Week 1 lab notes</a:t>
            </a:r>
          </a:p>
          <a:p>
            <a:r>
              <a:rPr lang="en-US" dirty="0"/>
              <a:t>Attend your on-campus and Zoom labs this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9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sz="3000" dirty="0"/>
              <a:t>Two lectures per week – both via Zoom</a:t>
            </a:r>
            <a:endParaRPr lang="en-US" dirty="0"/>
          </a:p>
          <a:p>
            <a:pPr marL="629920" lvl="1" indent="-305435"/>
            <a:r>
              <a:rPr lang="en-US" dirty="0"/>
              <a:t>This one (Mon 9-11am for those watching the recording)</a:t>
            </a:r>
          </a:p>
          <a:p>
            <a:pPr marL="629920" lvl="1" indent="-305435"/>
            <a:r>
              <a:rPr lang="en-US" dirty="0"/>
              <a:t>Thursday 4-5pm</a:t>
            </a:r>
          </a:p>
          <a:p>
            <a:pPr marL="305435" indent="-305435"/>
            <a:r>
              <a:rPr lang="en-US" sz="3000" dirty="0"/>
              <a:t>Two computer labs - </a:t>
            </a:r>
            <a:r>
              <a:rPr lang="en-US" sz="3000" b="1" dirty="0"/>
              <a:t>Start this week!</a:t>
            </a:r>
          </a:p>
          <a:p>
            <a:pPr marL="629435" lvl="1" indent="-305435"/>
            <a:r>
              <a:rPr lang="en-US" sz="2600" dirty="0"/>
              <a:t>One on campus</a:t>
            </a:r>
          </a:p>
          <a:p>
            <a:pPr marL="899920" lvl="2" indent="-305435"/>
            <a:r>
              <a:rPr lang="en-US" dirty="0"/>
              <a:t>You sit at a PC among 20-40 other students and get given tasks to do</a:t>
            </a:r>
          </a:p>
          <a:p>
            <a:pPr marL="899920" lvl="2" indent="-305435"/>
            <a:r>
              <a:rPr lang="en-US" dirty="0"/>
              <a:t>Tasks distributed on Blackboard, typically a PDF, maybe template code</a:t>
            </a:r>
          </a:p>
          <a:p>
            <a:pPr marL="899920" lvl="2" indent="-305435"/>
            <a:r>
              <a:rPr lang="en-US" dirty="0"/>
              <a:t>One or two demonstrators are paid to be there and answer your questions</a:t>
            </a:r>
          </a:p>
          <a:p>
            <a:pPr marL="629920" lvl="1" indent="-305435"/>
            <a:r>
              <a:rPr lang="en-US" dirty="0"/>
              <a:t>One via Zoom – links will be on Blackboard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S. Linge &amp; H.P. </a:t>
            </a:r>
            <a:r>
              <a:rPr lang="en-US" dirty="0" err="1"/>
              <a:t>Langtangen</a:t>
            </a:r>
            <a:r>
              <a:rPr lang="en-US" dirty="0"/>
              <a:t>, Programming for Computations – Python (2nd edition), Springer Open, 2020. ISBN 978-3-030-16876-6 ISBN 978-3-030-16877-3 (eBook) </a:t>
            </a:r>
          </a:p>
          <a:p>
            <a:pPr marL="629435" lvl="1" indent="-305435"/>
            <a:r>
              <a:rPr lang="en-US" dirty="0"/>
              <a:t>This textbook is an open access publication, available for free as an eBook via the University of Newcastle library.</a:t>
            </a:r>
          </a:p>
          <a:p>
            <a:pPr marL="629435" lvl="1" indent="-305435"/>
            <a:r>
              <a:rPr lang="en-US" dirty="0"/>
              <a:t>Direct link: </a:t>
            </a:r>
            <a:r>
              <a:rPr lang="en-US" dirty="0">
                <a:hlinkClick r:id="rId2"/>
              </a:rPr>
              <a:t>https://link.springer.com/book/10.1007%2F978-3-030-16877-3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dirty="0"/>
              <a:t>Come talk to us! What can be done to help?</a:t>
            </a:r>
          </a:p>
          <a:p>
            <a:pPr marL="305435" indent="-305435"/>
            <a:r>
              <a:rPr lang="en-US" dirty="0"/>
              <a:t>HECS Census: March 19th</a:t>
            </a:r>
          </a:p>
          <a:p>
            <a:pPr marL="629920" lvl="1" indent="-305435"/>
            <a:r>
              <a:rPr lang="en-US" dirty="0"/>
              <a:t>Last day to withdraw without financial or academic penalty</a:t>
            </a:r>
          </a:p>
          <a:p>
            <a:pPr marL="305435" indent="-305435"/>
            <a:r>
              <a:rPr lang="en-US" dirty="0"/>
              <a:t>Withdrawing between March 20th and June 4th does not incur academic penalty</a:t>
            </a:r>
          </a:p>
          <a:p>
            <a:pPr marL="629920" lvl="1" indent="-305435"/>
            <a:r>
              <a:rPr lang="en-US" dirty="0"/>
              <a:t>You still pay for the course</a:t>
            </a:r>
          </a:p>
          <a:p>
            <a:pPr marL="305435" indent="-305435"/>
            <a:r>
              <a:rPr lang="en-US" dirty="0"/>
              <a:t>Withdrawing 12:00:01am June 5th or after results in a fail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05435" indent="-305435"/>
            <a:r>
              <a:rPr lang="en-US" sz="3600" dirty="0"/>
              <a:t>Google</a:t>
            </a:r>
            <a:endParaRPr lang="en-US" dirty="0"/>
          </a:p>
          <a:p>
            <a:pPr marL="629920" lvl="1" indent="-305435"/>
            <a:r>
              <a:rPr lang="en-US" sz="2600" dirty="0"/>
              <a:t>Copy/paste error messages</a:t>
            </a:r>
          </a:p>
          <a:p>
            <a:pPr marL="629920" lvl="1" indent="-305435"/>
            <a:r>
              <a:rPr lang="en-US" sz="2600" dirty="0"/>
              <a:t>Search for Python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pPr marL="305920" indent="-305435"/>
            <a:r>
              <a:rPr lang="en-US" sz="3000" dirty="0"/>
              <a:t>Discord</a:t>
            </a:r>
          </a:p>
          <a:p>
            <a:pPr marL="629920" lvl="1" indent="-305435"/>
            <a:r>
              <a:rPr lang="en-US" sz="2600" dirty="0"/>
              <a:t>A peer or staff member might be around to help you</a:t>
            </a:r>
          </a:p>
          <a:p>
            <a:pPr marL="305435" indent="-305435"/>
            <a:r>
              <a:rPr lang="en-US" sz="3600" dirty="0"/>
              <a:t>Your lab demonstrator</a:t>
            </a:r>
          </a:p>
          <a:p>
            <a:pPr marL="629920" lvl="1" indent="-305435"/>
            <a:r>
              <a:rPr lang="en-US" sz="2600" dirty="0"/>
              <a:t>Only during enrolled lab times</a:t>
            </a:r>
          </a:p>
          <a:p>
            <a:pPr marL="629920" lvl="1" indent="-305435"/>
            <a:r>
              <a:rPr lang="en-US" sz="2600" dirty="0"/>
              <a:t>They will help you do simple debugging, search for solutions, read documentation, </a:t>
            </a:r>
            <a:r>
              <a:rPr lang="en-US" sz="2600" dirty="0" err="1"/>
              <a:t>etc</a:t>
            </a:r>
            <a:endParaRPr lang="en-US" sz="2600" dirty="0"/>
          </a:p>
          <a:p>
            <a:pPr marL="305435" indent="-305435"/>
            <a:r>
              <a:rPr lang="en-US" sz="3600" dirty="0"/>
              <a:t>The textbook</a:t>
            </a:r>
          </a:p>
        </p:txBody>
      </p:sp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36783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2400" dirty="0"/>
              <a:t>Passing grade is 50%</a:t>
            </a:r>
            <a:endParaRPr lang="en-US" dirty="0"/>
          </a:p>
          <a:p>
            <a:pPr marL="629920" lvl="1" indent="-305435"/>
            <a:r>
              <a:rPr lang="en-US" dirty="0"/>
              <a:t>Must also score 40% or higher in the final exam</a:t>
            </a:r>
          </a:p>
          <a:p>
            <a:pPr marL="305435" indent="-305435"/>
            <a:r>
              <a:rPr lang="en-US" dirty="0"/>
              <a:t>Assessed Laboratory 1, 	Week 4, 	5%</a:t>
            </a:r>
          </a:p>
          <a:p>
            <a:pPr marL="305435" indent="-305435"/>
            <a:r>
              <a:rPr lang="en-US" sz="2400" dirty="0"/>
              <a:t>Mid-semester quiz, 				Week 6, 	15%</a:t>
            </a:r>
          </a:p>
          <a:p>
            <a:pPr marL="305435" indent="-305435"/>
            <a:r>
              <a:rPr lang="en-US" sz="2400" dirty="0"/>
              <a:t>Programming assignment 1, 	Week 7,	20%</a:t>
            </a:r>
          </a:p>
          <a:p>
            <a:pPr marL="305435" indent="-305435"/>
            <a:r>
              <a:rPr lang="en-US" sz="2400" dirty="0"/>
              <a:t>Assessed Laboratory 2, 		Week 9, 	5%</a:t>
            </a:r>
          </a:p>
          <a:p>
            <a:pPr marL="305435" indent="-305435"/>
            <a:r>
              <a:rPr lang="en-US" sz="2400" dirty="0"/>
              <a:t>Assessed Laboratory 3, 		Week 11,	5%</a:t>
            </a:r>
          </a:p>
          <a:p>
            <a:pPr marL="305435" indent="-305435"/>
            <a:r>
              <a:rPr lang="en-US" sz="2400" dirty="0"/>
              <a:t>Programming assignment 2, 	Week 13, 	15%</a:t>
            </a:r>
          </a:p>
          <a:p>
            <a:pPr marL="305435" indent="-305435"/>
            <a:r>
              <a:rPr lang="en-US" sz="2400" dirty="0"/>
              <a:t>Final Exam, 						Final exam period, 35%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174</TotalTime>
  <Words>2981</Words>
  <Application>Microsoft Office PowerPoint</Application>
  <PresentationFormat>Widescreen</PresentationFormat>
  <Paragraphs>426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Century Gothic</vt:lpstr>
      <vt:lpstr>Courier New</vt:lpstr>
      <vt:lpstr>Gill Sans MT</vt:lpstr>
      <vt:lpstr>Wingdings 2</vt:lpstr>
      <vt:lpstr>Dividend</vt:lpstr>
      <vt:lpstr>ENGG1003</vt:lpstr>
      <vt:lpstr>Staff</vt:lpstr>
      <vt:lpstr>Blackboard</vt:lpstr>
      <vt:lpstr>Discord</vt:lpstr>
      <vt:lpstr>Course Classes</vt:lpstr>
      <vt:lpstr>Textbooks</vt:lpstr>
      <vt:lpstr>Thinking of dropping Out?</vt:lpstr>
      <vt:lpstr>Where to find help</vt:lpstr>
      <vt:lpstr>Assessments</vt:lpstr>
      <vt:lpstr>Attendance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Python –Fundamental Concepts</vt:lpstr>
      <vt:lpstr>Introduction to Python –Fundamental Concepts</vt:lpstr>
      <vt:lpstr>Some basic Python programs</vt:lpstr>
      <vt:lpstr>Syntax</vt:lpstr>
      <vt:lpstr>Syntax</vt:lpstr>
      <vt:lpstr>Case Sensitivity</vt:lpstr>
      <vt:lpstr>Fundamental Concepts – Input</vt:lpstr>
      <vt:lpstr>Fundamental Concepts - Variables</vt:lpstr>
      <vt:lpstr>Fundamental Concept: Assignment</vt:lpstr>
      <vt:lpstr>Putting it all together</vt:lpstr>
      <vt:lpstr>Putting it all together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Brenton Schulz</cp:lastModifiedBy>
  <cp:revision>41</cp:revision>
  <dcterms:created xsi:type="dcterms:W3CDTF">2015-09-22T16:57:55Z</dcterms:created>
  <dcterms:modified xsi:type="dcterms:W3CDTF">2021-02-14T23:05:08Z</dcterms:modified>
</cp:coreProperties>
</file>